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7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3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39"/>
  </p:notesMasterIdLst>
  <p:sldIdLst>
    <p:sldId id="318" r:id="rId2"/>
    <p:sldId id="323" r:id="rId3"/>
    <p:sldId id="257" r:id="rId4"/>
    <p:sldId id="311" r:id="rId5"/>
    <p:sldId id="314" r:id="rId6"/>
    <p:sldId id="315" r:id="rId7"/>
    <p:sldId id="316" r:id="rId8"/>
    <p:sldId id="352" r:id="rId9"/>
    <p:sldId id="328" r:id="rId10"/>
    <p:sldId id="329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9" r:id="rId19"/>
    <p:sldId id="338" r:id="rId20"/>
    <p:sldId id="340" r:id="rId21"/>
    <p:sldId id="341" r:id="rId22"/>
    <p:sldId id="342" r:id="rId23"/>
    <p:sldId id="343" r:id="rId24"/>
    <p:sldId id="299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5" r:id="rId33"/>
    <p:sldId id="357" r:id="rId34"/>
    <p:sldId id="312" r:id="rId35"/>
    <p:sldId id="305" r:id="rId36"/>
    <p:sldId id="313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23863-6359-430B-9BB8-F5549BF03CDE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0EE06-A0BD-42FA-8ADD-074C2AC47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9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EE06-A0BD-42FA-8ADD-074C2AC47B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3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9157" y="6305568"/>
            <a:ext cx="2743200" cy="365125"/>
          </a:xfrm>
        </p:spPr>
        <p:txBody>
          <a:bodyPr/>
          <a:lstStyle/>
          <a:p>
            <a:fld id="{A5BED958-83C3-4FB2-BCBB-749345BC3723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532" y="6315253"/>
            <a:ext cx="430659" cy="383498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3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FF8-E2E2-40B2-95EB-060E576881E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1F9FF-F692-4FBB-828F-3DB2BDF97664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20528" y="6335802"/>
            <a:ext cx="2743200" cy="365125"/>
          </a:xfrm>
        </p:spPr>
        <p:txBody>
          <a:bodyPr/>
          <a:lstStyle/>
          <a:p>
            <a:fld id="{46FAD013-8417-4465-9DF9-06E191E2AC38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7163" y="6397447"/>
            <a:ext cx="410110" cy="362949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23DA-9F16-44EE-8192-E79AF0E535F6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0672" y="6253608"/>
            <a:ext cx="2743200" cy="365125"/>
          </a:xfrm>
        </p:spPr>
        <p:txBody>
          <a:bodyPr/>
          <a:lstStyle/>
          <a:p>
            <a:fld id="{FB8F16B3-7F1C-4A4C-BEE2-741050B14ECF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5113" y="6294705"/>
            <a:ext cx="410109" cy="373223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944510" y="6400407"/>
            <a:ext cx="2743200" cy="365125"/>
          </a:xfrm>
        </p:spPr>
        <p:txBody>
          <a:bodyPr/>
          <a:lstStyle/>
          <a:p>
            <a:fld id="{FB9C069E-D0DE-490F-9947-6346BD6247B5}" type="datetime1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65935" y="6304979"/>
            <a:ext cx="451207" cy="414320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44C4-83D6-4A3D-9CC3-C52141F5E7D0}" type="datetime1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4E92-2970-4FE8-B874-2258696576FB}" type="datetime1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2CEF-317A-41B4-AE42-42DF690E67AD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C1E7-CE42-4820-81B7-1C51D75A7125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5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245E-7E3F-465C-BC3F-9DCF6BC4D9DB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7937"/>
            <a:ext cx="9144000" cy="1122947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مراقبتهای ادغام یافته سلامت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نوجوانان و مدارس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979" y="2855495"/>
            <a:ext cx="10459453" cy="1872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پیشگیری و کنترل بیماری های </a:t>
            </a:r>
            <a:r>
              <a:rPr lang="fa-IR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واگیر شایع </a:t>
            </a:r>
            <a:r>
              <a:rPr lang="fa-IR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سنین مدرسه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391" y="5705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7094"/>
            <a:ext cx="10515600" cy="1106905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سرخک و سرخجه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523999"/>
            <a:ext cx="11309683" cy="4668254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1-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جدا سازی بیمار و ارجاع به پزشک 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2- بررسی و تکمیل واکسیناسیون افراد در معرض تماس مستقیم 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3- توصیه به استراحت و انجام فعالیت های سبک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4- توصیه به </a:t>
            </a:r>
            <a:r>
              <a:rPr lang="fa-IR" sz="2700" u="sng" dirty="0">
                <a:solidFill>
                  <a:prstClr val="black"/>
                </a:solidFill>
                <a:cs typeface="B Yagut" panose="00000400000000000000" pitchFamily="2" charset="-78"/>
              </a:rPr>
              <a:t>افزایش مصرف مایعات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شامل آب، چای، شربت آبلمیو وآب میوه تازه </a:t>
            </a:r>
            <a:endParaRPr lang="fa-IR" sz="27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5-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رعایت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بهداشت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فردی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6-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پیشگیری از تماس نوجوانان و دانش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آموزان مبتلا با زنان باردار </a:t>
            </a:r>
            <a:endParaRPr lang="fa-IR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7-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گزارش فوری بیماری به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مرکز خدمات جامع سلامت 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10</a:t>
            </a:fld>
            <a:endParaRPr lang="en-US"/>
          </a:p>
        </p:txBody>
      </p:sp>
      <p:pic>
        <p:nvPicPr>
          <p:cNvPr id="6" name="Voice 08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6092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421"/>
            <a:ext cx="10515600" cy="818147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اوریون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978568"/>
            <a:ext cx="11726779" cy="5742907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1- </a:t>
            </a:r>
            <a:r>
              <a:rPr lang="fa-IR" sz="2300" u="sng" dirty="0">
                <a:solidFill>
                  <a:prstClr val="black"/>
                </a:solidFill>
                <a:cs typeface="B Yagut" panose="00000400000000000000" pitchFamily="2" charset="-78"/>
              </a:rPr>
              <a:t>واکسیناسیون (واکسن </a:t>
            </a:r>
            <a:r>
              <a:rPr lang="en-US" sz="2300" u="sng" dirty="0">
                <a:solidFill>
                  <a:prstClr val="black"/>
                </a:solidFill>
                <a:cs typeface="B Yagut" panose="00000400000000000000" pitchFamily="2" charset="-78"/>
              </a:rPr>
              <a:t>MMR</a:t>
            </a:r>
            <a:r>
              <a:rPr lang="fa-IR" sz="2300" u="sng" dirty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 البته مصونیت واکسیناسیون صد درصد نمی باشد.         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2- جدا کردن بیماران از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سایرین و رعایت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موازین بهداشت فردی بخصوص استفاده از دستمال جلوی بینی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دهان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، استفاده از وسایل شخصی، شستن دست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هاو...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3-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به اولیاء دانش آموز بیمار، آموزش دهید:</a:t>
            </a:r>
          </a:p>
          <a:p>
            <a:pPr lvl="0"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برای تایید تشخیص هر چه زودتر با پزشک مشورت کند، همچنین در صورت بدتر شدن بیماری پس از گذشت 10روز و وجود سردرد یا سفتی گردن حتماً با پزشک تماس بگیرد.</a:t>
            </a:r>
            <a:endParaRPr lang="en-US" sz="23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نخست درجه حرارت بدن را کنترل کند و اگر حرارت بالا بود با استفاده از اسفنج مرطوب ، تب را پایین بیاورد.</a:t>
            </a:r>
            <a:endParaRPr lang="en-US" sz="23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ازغذا های مایع برای کودک استفاده کند و از مواد غذایی ترش استفاده نکند.   </a:t>
            </a:r>
            <a:endParaRPr lang="en-US" sz="23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برای برطرف کردن خشکی دهان، مایعات  فراوان به کودک بدهد. در صورت وجود مشکل در نوشیدن از نی استفاده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کند. کیسه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آب گرم را در یک حوله پیچیده و آن را روی موضع درد قرار دهد.</a:t>
            </a:r>
            <a:endParaRPr lang="en-US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0"/>
            <a:ext cx="2229853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Voice 08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18" y="6150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738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/>
            </a:r>
            <a:b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آسکاریازیس</a:t>
            </a:r>
            <a:b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7" y="1219200"/>
            <a:ext cx="11470105" cy="5261811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1- </a:t>
            </a:r>
            <a:r>
              <a:rPr lang="fa-IR" sz="2600" u="sng" dirty="0">
                <a:solidFill>
                  <a:prstClr val="black"/>
                </a:solidFill>
                <a:cs typeface="B Yagut" panose="00000400000000000000" pitchFamily="2" charset="-78"/>
              </a:rPr>
              <a:t>شستشو </a:t>
            </a:r>
            <a:r>
              <a:rPr lang="fa-IR" sz="2600" u="sng" dirty="0" smtClean="0">
                <a:solidFill>
                  <a:prstClr val="black"/>
                </a:solidFill>
                <a:cs typeface="B Yagut" panose="00000400000000000000" pitchFamily="2" charset="-78"/>
              </a:rPr>
              <a:t>و ضدعفونی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میوه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سبزیجاتی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که خام مصرف می شوند.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2- عدم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استفاده از کودهای انسانی در مزارع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3- ممانعت از خاک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خواری اطفال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4- احداث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توالت های بهداشتی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دفع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بهداشتی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مدفوع و آموزش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بهداشت جامعه در مورد به کار گیری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توالت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های بهداشتی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5- رعایت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نکات بهداشت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فردی، همگانی و دگرگونی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الگوهای رفتاری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6- راه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اندازی سیستم های بهداشتی (آب آشامیدنی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سالم،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مصرف مواد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غذایی،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نظارت بر نحوه تهیه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توزیع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مواد غذایی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اماکن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، دفع صحیح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زباله و تصفیه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فاضلاب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  <a:endParaRPr lang="en-US" sz="26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12</a:t>
            </a:fld>
            <a:endParaRPr lang="en-US"/>
          </a:p>
        </p:txBody>
      </p:sp>
      <p:pic>
        <p:nvPicPr>
          <p:cNvPr id="6" name="Voice 08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6011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820" y="433136"/>
            <a:ext cx="8754979" cy="1026696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اکسیور (کرمک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75" y="1876925"/>
            <a:ext cx="10956757" cy="4300037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1-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رعایت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اصول بهداشت در خانواده و اجتماع های انسانی.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2-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ضد عفونی کردن لباس های زیر و استفاده از حرارت خشک برای نابود کردن تخم در درون لباس ها ، لوازم و اسباب بازی (اشعه خورشید و اشعه ماورای بنفش در کشتن تخم موثرند).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3- جلوگیری از تماس دست با ناحیه مقعد بخصوص در کودکان. 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4- درمان تمامی افراد خانواده حتی اگر یکی از افراد مبتلا باشد.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13</a:t>
            </a:fld>
            <a:endParaRPr lang="en-US"/>
          </a:p>
        </p:txBody>
      </p:sp>
      <p:pic>
        <p:nvPicPr>
          <p:cNvPr id="6" name="Voice 083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19" y="5984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8758"/>
            <a:ext cx="10515600" cy="911476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حصبه (تیفویید)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2" y="1379620"/>
            <a:ext cx="11486146" cy="5261811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60000"/>
              </a:lnSpc>
              <a:spcBef>
                <a:spcPts val="0"/>
              </a:spcBef>
              <a:buNone/>
              <a:defRPr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1- بهسازی محیط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تامین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آب آشامیدنی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سالم (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استفاده از آب آشامیدنی بهداشتی و لوله کشی، وجود سیستم بهداشتی فاضلاب، دفع صحیح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زباله،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بالا بردن سطح آموزش بهداشت همگانی)      </a:t>
            </a:r>
          </a:p>
          <a:p>
            <a:pPr marL="0" lvl="0" indent="0" algn="r" rtl="1">
              <a:lnSpc>
                <a:spcPct val="160000"/>
              </a:lnSpc>
              <a:spcBef>
                <a:spcPts val="0"/>
              </a:spcBef>
              <a:buNone/>
              <a:defRPr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2- جدا سازی بیمار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60000"/>
              </a:lnSpc>
              <a:spcBef>
                <a:spcPts val="0"/>
              </a:spcBef>
              <a:buNone/>
              <a:defRPr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3- ضد عفونی توالت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اشیاء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بیمار</a:t>
            </a:r>
          </a:p>
          <a:p>
            <a:pPr marL="0" lvl="0" indent="0" algn="r" rtl="1">
              <a:lnSpc>
                <a:spcPct val="160000"/>
              </a:lnSpc>
              <a:spcBef>
                <a:spcPts val="0"/>
              </a:spcBef>
              <a:buNone/>
              <a:defRPr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4- شستشوی دستها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بعد از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اجابت مزاج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پیش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از دست زدن به غذا</a:t>
            </a:r>
            <a:endParaRPr lang="en-US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60000"/>
              </a:lnSpc>
              <a:spcBef>
                <a:spcPts val="0"/>
              </a:spcBef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5- جوشاندن آب در مواردی که منابع آب آشامیدنی غیر بهداشتی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است.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همچنین جوشاندن شیر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پاستوریزه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کردن فراورده های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آن،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عامل تولید کننده حصبه را به راحتی  از بین می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برد.</a:t>
            </a:r>
          </a:p>
          <a:p>
            <a:pPr lvl="0" algn="r" rtl="1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(باکتری تولید کننده حصبه  در سرما می تواند تا صد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روز،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زنده بماند)                  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60000"/>
              </a:lnSpc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14</a:t>
            </a:fld>
            <a:endParaRPr lang="en-US"/>
          </a:p>
        </p:txBody>
      </p:sp>
      <p:pic>
        <p:nvPicPr>
          <p:cNvPr id="5" name="Voice 08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246" y="205360"/>
            <a:ext cx="10515600" cy="821989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36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3600" dirty="0">
                <a:solidFill>
                  <a:prstClr val="black"/>
                </a:solidFill>
                <a:cs typeface="B Yagut" panose="00000400000000000000" pitchFamily="2" charset="-78"/>
              </a:rPr>
              <a:t>وبا (التور)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43" y="847388"/>
            <a:ext cx="11847065" cy="5731533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1- جداسازی بیمار و لوازم شخصی وی تا درمان کامل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2- دفع بهداشتی مدفوع و زباله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3- آموزش در مورد شستشوی دست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ها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با آب و صابون بعد از اجابت مزاج و قبل از تهیه و مصرف غذا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4- استفاده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از توری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و حشره کش برای کنترل حشرات در بوفه مدرسه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5- چون بیماری بیشتر از طریق آب آلوده شیوع می یابد سعی کنیم برای نوشیدن، شستشوی میوه ها و سبزیجات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از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آب لوله کشی کلردار</a:t>
            </a:r>
            <a:r>
              <a:rPr lang="en-US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استفاده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کنیم. در غیر این صورت آب را بجوشانیم و پس از سرد شدن مصرف کنیم.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6- سبزیجات و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میوه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ها را قبل از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مصرف،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با محلول پرکلرین گندزدایی و پس از شستن با آب سالم مصرف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کنیم.</a:t>
            </a:r>
            <a:endParaRPr lang="en-US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7- از خوردن ماهی خام یا کم پخته که از آب آلوده گرفته شده اجتناب کنیم.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8- از شنا کردن در استخرهای عمومی و از خوردن آبمیوه و</a:t>
            </a:r>
            <a:r>
              <a:rPr lang="en-US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ساندویچ،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یا هر غذایی که احتمال داده می شود آلوده باشد جدا خودداری کنیم.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45895" cy="192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8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69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شیگلوز (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اسهال خونی)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9" y="1363580"/>
            <a:ext cx="11470105" cy="4992770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1- تامین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آب آشامیدن سالم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2- دفع صحیح مدفوع و فاضلاب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3- پختن کامل غذاهایی که منشاء حیوانی دارند.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4- پاستوریزه کردن شیر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5- شستشو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ضد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عفونی سبزی و میوه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6- رعایت کامل بهداشت فردی (شستشوی دست ها پس از اجابت مزاج و قبل از دست زدن به مواد غذایی) و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رعایت بهداشت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محیط زیست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  <a:tabLst>
                <a:tab pos="638175" algn="l"/>
                <a:tab pos="3168650" algn="r"/>
              </a:tabLst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7- جداسازی کسانی که علایم اسهال خونی باکتریایی را دارند.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16</a:t>
            </a:fld>
            <a:endParaRPr lang="en-US"/>
          </a:p>
        </p:txBody>
      </p:sp>
      <p:pic>
        <p:nvPicPr>
          <p:cNvPr id="5" name="Voice 08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473" y="5891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1473"/>
            <a:ext cx="10515600" cy="991687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گلو درد چرکی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411" y="2069431"/>
            <a:ext cx="9529011" cy="3080085"/>
          </a:xfrm>
        </p:spPr>
        <p:txBody>
          <a:bodyPr>
            <a:normAutofit/>
          </a:bodyPr>
          <a:lstStyle/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1- درمان کامل با آنتی بیوتیک ها</a:t>
            </a: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2- آموزش بهداشت فردی</a:t>
            </a: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3- استفاده از دستمال جلو دهان و بینی هنگام عطسه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سرفه</a:t>
            </a:r>
            <a:endParaRPr lang="fa-IR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4- عدم استفاده از لیوان مشترک</a:t>
            </a: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17</a:t>
            </a:fld>
            <a:endParaRPr lang="en-US"/>
          </a:p>
        </p:txBody>
      </p:sp>
      <p:pic>
        <p:nvPicPr>
          <p:cNvPr id="6" name="Voice 087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201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آنفلوانزا و سرما خوردگی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1267326"/>
            <a:ext cx="11694693" cy="5454149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1- رعایت موزاین بهداشت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فردی، استفاده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از دستمال و گرفتن جلو بینی و دهان هنگام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عطسه و سرفه</a:t>
            </a:r>
            <a:endParaRPr lang="fa-IR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2- آموزش جهت انداختن دستمال های آلوده داخل سطل زباله و رها نکردن آن ها در محیط کلاس و مدرسه </a:t>
            </a:r>
            <a:endParaRPr lang="fa-IR" sz="25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3-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جدا سازی بیماران از افراد حساس از جمله افراد زیر2 سال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و</a:t>
            </a:r>
            <a:r>
              <a:rPr lang="en-US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بالای60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سال ، زنان باردار، افراد دارای بیماری زمینه ای مزمن و...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4- آموزش به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نوجوانان و کودکان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در خصوص پرهیز از تماس با پرندگان بیمار و مرده و محصولات آنان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5- آموزش جهت کنترل درجه حرارت کودک  ترجیحا هر 3 تا4  ساعت یکبار و در صورت وجود تب یا افزایش ناگهانی درجه حرارت بدن مراجعه به پزشک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6- خوراندن مایعات کافی به کودک </a:t>
            </a: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ونوجوان </a:t>
            </a: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500" dirty="0" smtClean="0">
                <a:solidFill>
                  <a:prstClr val="black"/>
                </a:solidFill>
                <a:cs typeface="B Yagut" panose="00000400000000000000" pitchFamily="2" charset="-78"/>
              </a:rPr>
              <a:t>7- تزریق واکسن آنفلوانزا به افراد در معرض خطر 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7" y="4822841"/>
            <a:ext cx="2088573" cy="19465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Voice 08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73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380"/>
            <a:ext cx="10515600" cy="603765"/>
          </a:xfrm>
        </p:spPr>
        <p:txBody>
          <a:bodyPr>
            <a:normAutofit/>
          </a:bodyPr>
          <a:lstStyle/>
          <a:p>
            <a:pPr algn="ctr"/>
            <a:r>
              <a:rPr lang="fa-IR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هپاتیت عفونی (نوع آ 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664274"/>
            <a:ext cx="12011890" cy="6193726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1-</a:t>
            </a:r>
            <a:r>
              <a:rPr lang="en-US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رعایت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کامل نکات بهداشت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فردی، قبل ازطبخ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غذا و بعد از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هرباراجابت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مزاج دست های خود را با آب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وصابون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بشویید.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2- تزریق ایمونوگلویین برای موارد تماس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3- ظرف ها را با آب داغ و محلول پاک کننده کاملا تمیز نمایید.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4- به کودکان خود بیاموزید که وسایل و اسباب بازی های خود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به دهان نبرند.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5- اگر به پاگیزگی آب و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غذایی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شک دارید از مصرف آن بیرهیزید.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6- بهسازی محیط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7-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مراکز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نگهداری اطفال و مهد کودک ها، کارکنان باید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هنگام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تعویض پوشک کودکان از دستکش پلاستیکی یکبار مصرف استفاده نمایند. قبل از این که اقدام به تعویض پوشک کودک دیگری نمایند دست ها را شسته و دستکش ها تعویض گردد. بدن کودک هنگام تعویض پوشک حتما تمیز گردد.</a:t>
            </a:r>
          </a:p>
          <a:p>
            <a:pPr mar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9-واکسن هپاتیت </a:t>
            </a:r>
            <a:r>
              <a:rPr lang="en-US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A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موثرترین راه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پیشگیری از هپاتیت </a:t>
            </a:r>
            <a:r>
              <a:rPr lang="en-US" sz="2300" dirty="0">
                <a:solidFill>
                  <a:prstClr val="black"/>
                </a:solidFill>
                <a:cs typeface="B Yagut" panose="00000400000000000000" pitchFamily="2" charset="-78"/>
              </a:rPr>
              <a:t>A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 می باشد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اگر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هر دو نوبت آن تزریق شود100-94% ایمنی ایجاد خواهد کرد.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( به 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طور معمول در کشور ما واکسیناسیون علیه هپاتیت </a:t>
            </a:r>
            <a:r>
              <a:rPr lang="en-US" sz="2300" dirty="0">
                <a:solidFill>
                  <a:prstClr val="black"/>
                </a:solidFill>
                <a:cs typeface="B Yagut" panose="00000400000000000000" pitchFamily="2" charset="-78"/>
              </a:rPr>
              <a:t>A</a:t>
            </a:r>
            <a:r>
              <a:rPr lang="fa-IR" sz="2300" dirty="0">
                <a:solidFill>
                  <a:prstClr val="black"/>
                </a:solidFill>
                <a:cs typeface="B Yagut" panose="00000400000000000000" pitchFamily="2" charset="-78"/>
              </a:rPr>
              <a:t> صورت نمی </a:t>
            </a: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گیرد).</a:t>
            </a:r>
            <a:endParaRPr lang="fa-IR" sz="23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3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  <a:p>
            <a:pPr algn="r">
              <a:lnSpc>
                <a:spcPct val="150000"/>
              </a:lnSpc>
            </a:pP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19</a:t>
            </a:fld>
            <a:endParaRPr lang="en-US"/>
          </a:p>
        </p:txBody>
      </p:sp>
      <p:pic>
        <p:nvPicPr>
          <p:cNvPr id="5" name="Voice 08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826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736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مشخصات سند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463" y="1459831"/>
            <a:ext cx="5843337" cy="5085347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تصویر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پرسنلی مدرس: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و نام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خانوادگی مدرس : سعیده آهنکار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مدرک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تحصیلی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  کارشناسی ارشد مدیریت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خدمات بهداشتی و درمانی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موقعیت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شغلی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مربی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مرکزآموزش بهورزی شهرستان ابهر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9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دانشگاه </a:t>
            </a:r>
            <a:r>
              <a:rPr lang="fa-IR" sz="1900" dirty="0">
                <a:solidFill>
                  <a:prstClr val="black"/>
                </a:solidFill>
                <a:cs typeface="B Yagut" panose="00000400000000000000" pitchFamily="2" charset="-78"/>
              </a:rPr>
              <a:t>علوم پزشکی و خدمات بهداشتی و درمانی استان </a:t>
            </a:r>
            <a:r>
              <a:rPr lang="fa-IR" sz="1900" dirty="0" smtClean="0">
                <a:solidFill>
                  <a:prstClr val="black"/>
                </a:solidFill>
                <a:cs typeface="B Yagut" panose="00000400000000000000" pitchFamily="2" charset="-78"/>
              </a:rPr>
              <a:t>زنجان</a:t>
            </a:r>
            <a:endParaRPr lang="en-US" sz="1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94123"/>
            <a:ext cx="5797034" cy="4364205"/>
          </a:xfrm>
        </p:spPr>
        <p:txBody>
          <a:bodyPr>
            <a:normAutofit/>
          </a:bodyPr>
          <a:lstStyle/>
          <a:p>
            <a:pPr algn="r" rtl="1">
              <a:lnSpc>
                <a:spcPct val="170000"/>
              </a:lnSpc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حیطه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درس: 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مراقبتهای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ادغام یافته سلامت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نوجوانان و مدارس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تاریخ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آخرین بازنگری: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1399/7/1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نوبت تهیه: 1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فایل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MN-Pishgeiry- va- control- bimarihayeh- 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vageir 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– edi3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17" y="1562863"/>
            <a:ext cx="1171074" cy="152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Voice 07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63" y="6058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هپاتیت عفونی (نوع ب)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69" y="1937919"/>
            <a:ext cx="11213430" cy="2714291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1- واکسیناسیون</a:t>
            </a:r>
            <a:r>
              <a:rPr lang="en-US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 واکسن هپاتیت </a:t>
            </a:r>
            <a:r>
              <a:rPr lang="en-US" sz="2600" dirty="0">
                <a:solidFill>
                  <a:prstClr val="black"/>
                </a:solidFill>
                <a:cs typeface="B Yagut" panose="00000400000000000000" pitchFamily="2" charset="-78"/>
              </a:rPr>
              <a:t>B</a:t>
            </a:r>
            <a:endParaRPr lang="fa-IR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2-</a:t>
            </a:r>
            <a:r>
              <a:rPr lang="en-US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محدود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کردن مصرف خون های ناشناخته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3-</a:t>
            </a:r>
            <a:r>
              <a:rPr lang="en-US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عدم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استفاده از سرنگ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وسایل تزریق یا هر وسیله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تیز</a:t>
            </a:r>
            <a:r>
              <a:rPr lang="en-US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برنده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به صورت مشترک با فرد دیگر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86" y="4138863"/>
            <a:ext cx="2619375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9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63" y="5967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053"/>
            <a:ext cx="10515600" cy="990933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</a:rPr>
              <a:t>بیماری </a:t>
            </a:r>
            <a:r>
              <a:rPr lang="fa-IR" sz="4000" dirty="0">
                <a:solidFill>
                  <a:prstClr val="black"/>
                </a:solidFill>
              </a:rPr>
              <a:t>سل (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سندرم سرفه مزمن</a:t>
            </a:r>
            <a:r>
              <a:rPr lang="fa-IR" sz="4000" dirty="0">
                <a:solidFill>
                  <a:prstClr val="black"/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26" y="1668378"/>
            <a:ext cx="11293642" cy="4992771"/>
          </a:xfrm>
        </p:spPr>
        <p:txBody>
          <a:bodyPr>
            <a:noAutofit/>
          </a:bodyPr>
          <a:lstStyle/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1- تشخیص به موقع و درمان کامل بیماران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مبتلا به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سل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2- واکسیناسیون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زمان بدو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تولد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3- رعایت رفتارهای سالم و بهداشتی نظیر پوشاندن دهان و بینی با دستمال در هنگام سرفه و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عطسه،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پرهیز از انداختن آب دهان و خلط در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محیط، خوداری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از مصرف دخانیات و مواد اعتیادآور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4- تغذیه مناسب و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کافی، پاستوریزاسیون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شیر و لبنیات و عدم مصرف شیرهای جوشانده نشده</a:t>
            </a: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21</a:t>
            </a:fld>
            <a:endParaRPr lang="en-US"/>
          </a:p>
        </p:txBody>
      </p:sp>
      <p:pic>
        <p:nvPicPr>
          <p:cNvPr id="5" name="Voice 09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73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</a:t>
            </a: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کچلی (سر)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825624"/>
            <a:ext cx="11277600" cy="4751639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1- گزارش موارد به مرکز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خدمات جامع سلامت</a:t>
            </a: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2- معاینه سر کلیه بچه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ها، در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نقاطی که بیماری شایع است.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3- جدا کردن بیماران و شستشوی روزانه مو در موارد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خفیف و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پوشاندن سر با کلاه در موارد شدید پس از شستشوی روزانه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4- جوشاندن کلاه های آلوده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بعد از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استفاده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5- رعایت کامل موازین بهداشت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فردی از جمله: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عدم استفاده از وسایل شخصی دیگران نظیر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کلاه،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روسری و شانه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6- ضدعفونی وسایل آرایشگاه ها و حمام های عمومی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1" y="0"/>
            <a:ext cx="2367714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9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981" y="5967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380"/>
            <a:ext cx="10515600" cy="617444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</a:t>
            </a:r>
            <a:r>
              <a:rPr lang="fa-IR" sz="36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</a:t>
            </a:r>
            <a:r>
              <a:rPr lang="fa-IR" sz="3600" dirty="0">
                <a:solidFill>
                  <a:prstClr val="black"/>
                </a:solidFill>
                <a:cs typeface="B Yagut" panose="00000400000000000000" pitchFamily="2" charset="-78"/>
              </a:rPr>
              <a:t>گال (جرب)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18" y="638498"/>
            <a:ext cx="11864082" cy="6121898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1- رعایت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اصول بهداشت فردی و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محیطی،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مهمترین راه پیشگیری از گال است. 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2- گزارش به مرا کز خدمات جامع سلامت به منظور درمان به موقع و کنترل گال.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3- جداسازی دانش آموزان و نوجوانان، درمان صحیح و کامل آنها، بررسی و درمان افرادی که با افراد مبتلا به گال در تماس هستند و یا زندگی می کنند.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4- خودداری از تماس پوستی مانند دست دادن، در آغوش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گرفتن،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ماساژ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افراد مبتلا به بیماری گال.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5- استفاده نکردن از وسایل شخصی دیگران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مانند: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کیسه و لیف حمام، صابون، حوله ، لباس زیر، ر وسری، شال گردن، ماشین و لوازم از بین بردن موهای زاید و کیسه خواب.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6- شستشوی مرتب لباس ها، لوازم خواب مانند پتوها، ملحفه ها، روبالشتی ها، رو تختی و پهن کردن آنها در آفتاب پس از شستشو.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7- جارو و تمیز کردن مرتب کامل اتاق ها، زیر و روی فرش ها، گوشه و کنار و زیر تخت خواب، آشپزخانه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و...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8-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لباس ها و وسایل شخصی افراد مبتلا به بیماری گال را که قابل شستشو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نیستند،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بایستی  به مدت </a:t>
            </a:r>
            <a:r>
              <a:rPr lang="fa-IR" sz="2200" u="sng" dirty="0">
                <a:solidFill>
                  <a:prstClr val="black"/>
                </a:solidFill>
                <a:cs typeface="B Yagut" panose="00000400000000000000" pitchFamily="2" charset="-78"/>
              </a:rPr>
              <a:t>حداقل5 روز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در داخل نایلکس قرار داد و سپس استفاده شود، پوشیدن دستکش در هنگام تماس با وسایل فرد مبتلا به گال ضروری است.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23</a:t>
            </a:fld>
            <a:endParaRPr lang="en-US"/>
          </a:p>
        </p:txBody>
      </p:sp>
      <p:pic>
        <p:nvPicPr>
          <p:cNvPr id="5" name="Voice 093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4211"/>
            <a:ext cx="10058399" cy="3048000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  <a:spcAft>
                <a:spcPts val="1000"/>
              </a:spcAft>
            </a:pP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های لازم برای پیشگیری از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</a:t>
            </a: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واگیر دار شایع در سنین مدرسه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24</a:t>
            </a:fld>
            <a:endParaRPr lang="en-US"/>
          </a:p>
        </p:txBody>
      </p:sp>
      <p:pic>
        <p:nvPicPr>
          <p:cNvPr id="3" name="Voice 09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63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3" y="176464"/>
            <a:ext cx="11774904" cy="8502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های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پیشگیری </a:t>
            </a: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بیماری های واگیر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دار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3" y="1026696"/>
            <a:ext cx="11598441" cy="5694779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1- قبل از غذا خوردن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پس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توالت رفتن دست های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 را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آب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صابون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بشویید.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2- هرگز با دست آلوده یا دستمال کثیف چشمان خود را نمالید.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3- هرگز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مداد پاک کن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وسایل آلوده را به دهان نبرید.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 هر گز اجسام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گرد و کشیده را به داخل سوراخ های گوش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بینی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فرو نکنید.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5-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هر هفته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ناخن های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 را </a:t>
            </a:r>
            <a:r>
              <a:rPr lang="fa-IR" sz="25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کوتاه کنید تا سلامت بمانید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6- بهتراست شب ها زود بخوابید تا صبح سرحال و با نشاط به مدرسه بروید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7- از دست فروش ها و دوره گردها خوراکی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نخرید،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چون بیمار می شوید.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5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25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218" y="5667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7" y="224589"/>
            <a:ext cx="11726779" cy="105877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 - توصیه </a:t>
            </a:r>
            <a:r>
              <a:rPr lang="fa-IR" sz="4000" dirty="0">
                <a:cs typeface="B Yagut" panose="00000400000000000000" pitchFamily="2" charset="-78"/>
              </a:rPr>
              <a:t>های </a:t>
            </a:r>
            <a:r>
              <a:rPr lang="fa-IR" sz="4000" dirty="0" smtClean="0">
                <a:cs typeface="B Yagut" panose="00000400000000000000" pitchFamily="2" charset="-78"/>
              </a:rPr>
              <a:t>پیشگیری </a:t>
            </a:r>
            <a:r>
              <a:rPr lang="fa-IR" sz="4000" dirty="0">
                <a:cs typeface="B Yagut" panose="00000400000000000000" pitchFamily="2" charset="-78"/>
              </a:rPr>
              <a:t>از بیماری های واگیر </a:t>
            </a:r>
            <a:r>
              <a:rPr lang="fa-IR" sz="4000" dirty="0" smtClean="0">
                <a:cs typeface="B Yagut" panose="00000400000000000000" pitchFamily="2" charset="-78"/>
              </a:rPr>
              <a:t>دار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30" y="1071635"/>
            <a:ext cx="11518232" cy="532581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8- در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زنگ تفریح از خوراکی هایی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بخورید،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که از خانه آورده اید یا از بوفه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خریده اید.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1000"/>
              </a:spcAft>
              <a:buNone/>
            </a:pP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9- مدرسه خانه دوم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شماست، آن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تمیز نگه دارید.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10- پس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آمدن از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مدرسه،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دست ها،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صورت،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پاها و جوراب های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 را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خوب بشویید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11- همیشه هنگام عطسه یا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سرفه،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جلوی دهان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بینی خود را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دستمال کاغذی بگیرید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سپس آن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در سطل زباله بیندازید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12-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آب دهان خود را روی زمین نریزید.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13- از خوردن شکلات و شیرینی زیاد بپرهیزید.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7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1000"/>
              </a:spcAft>
              <a:buNone/>
            </a:pPr>
            <a:endParaRPr lang="fa-IR" sz="27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1000"/>
              </a:spcAft>
              <a:buNone/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spcAft>
                <a:spcPts val="1000"/>
              </a:spcAft>
              <a:buNone/>
            </a:pP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Voice 09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63" y="609264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40" y="4411580"/>
            <a:ext cx="2867025" cy="2422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3" y="365126"/>
            <a:ext cx="11470105" cy="87011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واگیر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1652336"/>
            <a:ext cx="11502188" cy="4860759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7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14-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مدرسه، لیوان، حوله یا دستمال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صابون و مسواک </a:t>
            </a: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مخصوص خودتان را به همراه ببرید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15- پفک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چیپس، لواشک، یخمک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آب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نبات باعث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ضعف،لاغری و کند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ذهنی شما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می شوند و بهتر است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جای آن ها از نان و پنیر، تخم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مرغ،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گردو، میوه های تازه یا خشک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مثل: خرما،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کشمش، انجیر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توت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استفاده کنید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16-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مواظب دندانهای خود باشید و با آن ها پسته، فندق و بادام نشکنید.</a:t>
            </a: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17- بهتراست پس از هر بار خوردن خوراکی دهان خود را با آب بشویید و مسواک بزنید.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7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70000"/>
              </a:lnSpc>
              <a:spcAft>
                <a:spcPts val="1000"/>
              </a:spcAft>
              <a:buNone/>
            </a:pP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lnSpc>
                <a:spcPct val="170000"/>
              </a:lnSpc>
              <a:spcAft>
                <a:spcPts val="1000"/>
              </a:spcAft>
              <a:buNone/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27</a:t>
            </a:fld>
            <a:endParaRPr lang="en-US"/>
          </a:p>
        </p:txBody>
      </p:sp>
      <p:pic>
        <p:nvPicPr>
          <p:cNvPr id="5" name="Voice 097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0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1" y="365126"/>
            <a:ext cx="11454063" cy="68435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واگیر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" y="1159877"/>
            <a:ext cx="12011891" cy="5574632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18-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اگر می خواهید بهتر رشد کنید،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بهتر یاد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بگیرید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بیشتر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بتوانید بازی کنید باید هر روز صبحانه کافی بخورید.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19- کودکان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 ای علاوه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بر صبحانه، ناهار و شام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دو میان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وعده،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خوراکی نیاز دارند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20- موقع رفتن به مدرسه موهای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خودرا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شانه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کنید و بهتر است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شانه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کوچکی درجیب خود داشته باشید.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21- هفته ای 3-2 بار به خصوص بعد از ورزش به حمام بروید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خود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خوب بشویید.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22- دانش آموزان ورزشکار بهتر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است،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لباس های نخی استفاده کنند.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23- ناخن های خود را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نجوید،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چون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 می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شود.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28</a:t>
            </a:fld>
            <a:endParaRPr lang="en-US"/>
          </a:p>
        </p:txBody>
      </p:sp>
      <p:pic>
        <p:nvPicPr>
          <p:cNvPr id="5" name="Voice 09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66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365126"/>
            <a:ext cx="11678652" cy="88615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واگیر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78" y="1732547"/>
            <a:ext cx="11790947" cy="430195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24-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خوردن میوه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سبزی در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طول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روز برای سلامت شما لازم است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25-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ریختن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زباله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محیط مدرسه خودداری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کنید، تا بیمار نشوید.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26- از آب آشامیدنی سالم و بهداشتی استفاده کنید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27-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طرز تهیه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کلرمادر و نحوه استفاده ازآن به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والدین،نوجوانان و دانش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آموزان آموزش داده شود (بویژه درمناطقی که مشکل آب آشامیدنی  وجود دارد).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29</a:t>
            </a:fld>
            <a:endParaRPr lang="en-US"/>
          </a:p>
        </p:txBody>
      </p:sp>
      <p:pic>
        <p:nvPicPr>
          <p:cNvPr id="5" name="Voice 09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78" y="6092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8" y="272716"/>
            <a:ext cx="11357810" cy="85023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1748588"/>
            <a:ext cx="11710736" cy="5109411"/>
          </a:xfrm>
        </p:spPr>
        <p:txBody>
          <a:bodyPr>
            <a:noAutofit/>
          </a:bodyPr>
          <a:lstStyle/>
          <a:p>
            <a:pPr marL="311150" lvl="0" indent="0" algn="r" rtl="1">
              <a:lnSpc>
                <a:spcPct val="150000"/>
              </a:lnSpc>
              <a:buNone/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انتظار می رود فراگیر پس از مطالعه این درس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بتواند:</a:t>
            </a:r>
            <a:endParaRPr lang="en-US" sz="27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پیشگیری و</a:t>
            </a:r>
            <a:r>
              <a:rPr lang="en-US" sz="27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 </a:t>
            </a:r>
            <a:r>
              <a:rPr lang="fa-IR" sz="27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کنترل</a:t>
            </a:r>
            <a:r>
              <a:rPr lang="en-US" sz="27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 </a:t>
            </a:r>
            <a:r>
              <a:rPr lang="fa-IR" sz="27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را تعریف کند.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سطوح پیشگیری را توضیح دهد.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راههاي </a:t>
            </a:r>
            <a:r>
              <a:rPr lang="fa-IR" sz="27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پیشگیري از بیماریهاي </a:t>
            </a:r>
            <a:r>
              <a:rPr lang="fa-IR" sz="27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واگیر را شرح دهد.</a:t>
            </a:r>
            <a:endParaRPr lang="fa-IR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</a:t>
            </a:r>
            <a:r>
              <a:rPr lang="ar-SA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لازم برای پیشگیری از بیماریهای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واگیردار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شایع درسنین </a:t>
            </a:r>
            <a:r>
              <a:rPr lang="ar-SA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 را بیان </a:t>
            </a:r>
            <a:r>
              <a:rPr lang="ar-SA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نماید.</a:t>
            </a:r>
            <a:endParaRPr lang="fa-IR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700" b="1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1652" y="6242050"/>
            <a:ext cx="401052" cy="501650"/>
          </a:xfrm>
        </p:spPr>
        <p:txBody>
          <a:bodyPr/>
          <a:lstStyle/>
          <a:p>
            <a:fld id="{9E3B6D65-8702-47C7-A8B1-DCAEFFBEED1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378" y="5624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" y="365125"/>
            <a:ext cx="11710737" cy="9342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واگیر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668379"/>
            <a:ext cx="11534274" cy="4924925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28- از شنا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کردن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استخرهای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آلوده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آب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راکد خود داری کنید.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29- برای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شستشوی دست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صورت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بخصوص چشم ها از آب تمیز استفاده کنید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justLow" rtl="1">
              <a:lnSpc>
                <a:spcPct val="16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30- سبزیجات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میوه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جات ، قبل از مصرف ضد عفونی شود، این یک اصل مهم در جلوگیری از انتقال بیماری های منتقله از آب است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justLow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31- برای سلامت افراد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خانواده،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شیر پاستوریزه استفاده کنید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در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صورت عدم دسترسی به شیر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پاستوریزه،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شیر را به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مدت20دقیقه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بجوشانید.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justLow" rtl="1">
              <a:lnSpc>
                <a:spcPct val="160000"/>
              </a:lnSpc>
              <a:spcAft>
                <a:spcPts val="1000"/>
              </a:spcAft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30</a:t>
            </a:fld>
            <a:endParaRPr lang="en-US"/>
          </a:p>
        </p:txBody>
      </p:sp>
      <p:pic>
        <p:nvPicPr>
          <p:cNvPr id="5" name="Voice 10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1" y="596932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2" y="1299411"/>
            <a:ext cx="2294020" cy="196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524163" y="1541970"/>
            <a:ext cx="1566538" cy="1475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7273" y="1501287"/>
            <a:ext cx="1566538" cy="13951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1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272715"/>
            <a:ext cx="11646568" cy="83418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واگیر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0" y="1507958"/>
            <a:ext cx="11518231" cy="5053264"/>
          </a:xfrm>
        </p:spPr>
        <p:txBody>
          <a:bodyPr>
            <a:noAutofit/>
          </a:bodyPr>
          <a:lstStyle/>
          <a:p>
            <a:pPr marL="0" indent="0" algn="justLow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32- ظرف غذا را پس از استفاده، تمیز بشوئید.</a:t>
            </a:r>
          </a:p>
          <a:p>
            <a:pPr marL="0" lvl="0" indent="0" algn="justLow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33-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حداقل هفته ای دوبار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درزمستان، و سه بار در تابستان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حمام کنید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لباس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زیر را در صورت آلودگی به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شپش،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آب جوش شسته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اتو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کنید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justLow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34- با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انجام آزمایشات لازم، از سلامتی مسئول بوفه مدرسه اطمینان حاصل شود و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صورت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تا درمان کامل،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ادامه کار وی جلوگیری شود، علاوه بر سلامت جسمی، رعایت اصول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آداب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تنفسی بهداشت محیط کار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بهداشت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فردی نیز مهم است.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6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Low">
              <a:lnSpc>
                <a:spcPct val="150000"/>
              </a:lnSpc>
            </a:pP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31</a:t>
            </a:fld>
            <a:endParaRPr lang="en-US"/>
          </a:p>
        </p:txBody>
      </p:sp>
      <p:pic>
        <p:nvPicPr>
          <p:cNvPr id="5" name="Voice 1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6051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0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89" y="224589"/>
            <a:ext cx="11758863" cy="78332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ادامه - توصیه های پیشگیری از بیماری های واگیر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4" y="1116239"/>
            <a:ext cx="11746288" cy="5281208"/>
          </a:xfrm>
          <a:ln w="3175"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35-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دفع مدفوع به طریق بهداشتی انجام گیرد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70000"/>
              </a:lnSpc>
              <a:spcAft>
                <a:spcPts val="100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36- از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وسایل شخصی استفاده نموده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هرگز از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وسایل دیگران مانند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: حوله،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لیوان، شانه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مسواک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استفاده نکنید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37- تا بهبودی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کامل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تاکید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پزشک، مبنی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برسلامت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دانش آموز، از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حضور او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مدرسه جلوگیری شود.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38- دستشویی ها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توالت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 به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طور مرتب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ضد عفونی شود.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39- به محض مشاهده بیماریهای مسری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خطرناک،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موارد مشاهده شده را به مرکز خدمات جامع سلامت اطلاع دهید .</a:t>
            </a:r>
            <a:endParaRPr lang="en-US" sz="2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70000"/>
              </a:lnSpc>
              <a:spcAft>
                <a:spcPts val="1000"/>
              </a:spcAft>
              <a:buNone/>
            </a:pP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70000"/>
              </a:lnSpc>
              <a:spcAft>
                <a:spcPts val="1000"/>
              </a:spcAft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32</a:t>
            </a:fld>
            <a:endParaRPr lang="en-US"/>
          </a:p>
        </p:txBody>
      </p:sp>
      <p:pic>
        <p:nvPicPr>
          <p:cNvPr id="5" name="Voice 10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89" y="5690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2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14" y="192505"/>
            <a:ext cx="11923986" cy="946484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ctr" rtl="1">
              <a:lnSpc>
                <a:spcPct val="115000"/>
              </a:lnSpc>
              <a:spcBef>
                <a:spcPts val="1000"/>
              </a:spcBef>
            </a:pPr>
            <a:r>
              <a:rPr lang="fa-IR" sz="36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شرح وظایف فراگیران در ارتباط با راههاي پیشگیري از بیماریهاي واگیردار</a:t>
            </a:r>
            <a:endParaRPr lang="en-US" sz="36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95" y="1283368"/>
            <a:ext cx="11961941" cy="5023914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 rtl="1">
              <a:lnSpc>
                <a:spcPct val="160000"/>
              </a:lnSpc>
              <a:spcAft>
                <a:spcPts val="0"/>
              </a:spcAft>
              <a:buFont typeface="+mj-lt"/>
              <a:buAutoNum type="arabicPeriod"/>
            </a:pPr>
            <a:r>
              <a:rPr lang="fa-IR" sz="3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به مردم، جهت ارتقا آگاهی های بهداشتی، در مورد نحوه انتقال و اهمیت پیشگیری از بیماریها</a:t>
            </a:r>
          </a:p>
          <a:p>
            <a:pPr marL="342900" lvl="0" indent="-342900" algn="just" rtl="1">
              <a:lnSpc>
                <a:spcPct val="160000"/>
              </a:lnSpc>
              <a:buFont typeface="+mj-lt"/>
              <a:buAutoNum type="arabicPeriod"/>
            </a:pPr>
            <a:r>
              <a:rPr lang="fa-IR" sz="32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آموزش به </a:t>
            </a:r>
            <a:r>
              <a:rPr lang="fa-IR" sz="32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بیمار و اطرافیان بیمار، </a:t>
            </a:r>
            <a:r>
              <a:rPr lang="fa-IR" sz="32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در ارتباط با رعایت </a:t>
            </a:r>
            <a:r>
              <a:rPr lang="fa-IR" sz="32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اصول بهداشت </a:t>
            </a:r>
            <a:r>
              <a:rPr lang="fa-IR" sz="32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فردي و </a:t>
            </a:r>
            <a:r>
              <a:rPr lang="fa-IR" sz="32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اجتماعی</a:t>
            </a:r>
            <a:endParaRPr lang="fa-IR" sz="32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342900" lvl="0" indent="-342900" algn="just" rtl="1">
              <a:lnSpc>
                <a:spcPct val="160000"/>
              </a:lnSpc>
              <a:spcAft>
                <a:spcPts val="0"/>
              </a:spcAft>
              <a:buFont typeface="+mj-lt"/>
              <a:buAutoNum type="arabicPeriod"/>
            </a:pP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انجام </a:t>
            </a:r>
            <a:r>
              <a:rPr lang="fa-IR" sz="3200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واکیسناسیون به </a:t>
            </a: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موقع، </a:t>
            </a:r>
            <a:r>
              <a:rPr lang="fa-IR" sz="3200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جهت بیماریهاي قابل پیشگیري با </a:t>
            </a: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واکسن</a:t>
            </a:r>
          </a:p>
          <a:p>
            <a:pPr marL="342900" lvl="0" indent="-342900" algn="just" rtl="1">
              <a:lnSpc>
                <a:spcPct val="160000"/>
              </a:lnSpc>
              <a:spcAft>
                <a:spcPts val="0"/>
              </a:spcAft>
              <a:buFont typeface="+mj-lt"/>
              <a:buAutoNum type="arabicPeriod"/>
            </a:pP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بیماریابی، ارجاع و گزارش موارد بیماری طبق دستورالعمل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342900" lvl="0" indent="-342900" algn="just" rtl="1">
              <a:lnSpc>
                <a:spcPct val="160000"/>
              </a:lnSpc>
              <a:spcAft>
                <a:spcPts val="0"/>
              </a:spcAft>
              <a:buFont typeface="+mj-lt"/>
              <a:buAutoNum type="arabicPeriod"/>
            </a:pP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درمان </a:t>
            </a:r>
            <a:r>
              <a:rPr lang="fa-IR" sz="3200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مؤثر و مناسب بیماریهاي واگیر دار جهت پیشگیري از ابتلاء سایر </a:t>
            </a: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افراد</a:t>
            </a:r>
          </a:p>
          <a:p>
            <a:pPr marL="342900" lvl="0" indent="-342900" algn="just" rtl="1">
              <a:lnSpc>
                <a:spcPct val="160000"/>
              </a:lnSpc>
              <a:spcAft>
                <a:spcPts val="0"/>
              </a:spcAft>
              <a:buFont typeface="+mj-lt"/>
              <a:buAutoNum type="arabicPeriod"/>
            </a:pP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پیگیری بیماران و مراقبت از آنها</a:t>
            </a:r>
          </a:p>
          <a:p>
            <a:pPr marL="342900" lvl="0" indent="-342900" algn="just" rtl="1">
              <a:lnSpc>
                <a:spcPct val="160000"/>
              </a:lnSpc>
              <a:spcAft>
                <a:spcPts val="0"/>
              </a:spcAft>
              <a:buFont typeface="+mj-lt"/>
              <a:buAutoNum type="arabicPeriod"/>
            </a:pPr>
            <a:r>
              <a:rPr lang="fa-IR" sz="3200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همکاری با واحدهای مرکز بهداشت شهرستان ومراکز خدمات جامع سلامت جهت بررسی بیماری مورد نظر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14" y="5584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1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2" y="157655"/>
            <a:ext cx="11438020" cy="11317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خلاصه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مطالب</a:t>
            </a:r>
            <a:r>
              <a:rPr lang="en-US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و</a:t>
            </a:r>
            <a:r>
              <a:rPr lang="en-US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نتیجه گیری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273" y="1470862"/>
            <a:ext cx="11047422" cy="5074316"/>
          </a:xfrm>
        </p:spPr>
        <p:txBody>
          <a:bodyPr>
            <a:noAutofit/>
          </a:bodyPr>
          <a:lstStyle/>
          <a:p>
            <a:pPr marL="685800" indent="-457200" algn="justLow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از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آنجا که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قسمت اعظم بیماریهاي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شایع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در سنین مدرسه،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بیماریهاي واگیردار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می باشد و از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شخصی به شخص دیگر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بسرعت قابل انتقال بوده و از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جنبه شخصی خارج و حالت عمومی پیدا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می کند، بنابراین جز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مهمترین مسایل بهداشتی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محسوب میگردد. </a:t>
            </a:r>
          </a:p>
          <a:p>
            <a:pPr marL="685800" indent="-457200" algn="justLow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لذا آموزش </a:t>
            </a:r>
            <a:r>
              <a:rPr lang="ar-SA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</a:t>
            </a:r>
            <a:r>
              <a:rPr lang="ar-SA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لازم </a:t>
            </a:r>
            <a:r>
              <a:rPr lang="fa-IR" sz="2600" dirty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درارتباط با راههای پیشگیری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و کنترل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نحوه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انتقال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اهمیت پیشگیری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</a:t>
            </a:r>
            <a:r>
              <a:rPr lang="fa-IR" sz="2600" dirty="0" smtClean="0">
                <a:solidFill>
                  <a:srgbClr val="000000"/>
                </a:solidFill>
                <a:latin typeface="B Mitra" panose="00000400000000000000" pitchFamily="2" charset="-78"/>
                <a:cs typeface="B Yagut" panose="00000400000000000000" pitchFamily="2" charset="-78"/>
              </a:rPr>
              <a:t>بیماریهای</a:t>
            </a:r>
            <a:r>
              <a:rPr lang="ar-SA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واگیر </a:t>
            </a:r>
            <a:r>
              <a:rPr lang="ar-SA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شایع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در</a:t>
            </a:r>
            <a:r>
              <a:rPr lang="ar-SA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سنین مدرسه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، جهت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ارتقا آگاهی های بهداشتی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</a:t>
            </a:r>
            <a:r>
              <a:rPr lang="fa-IR" sz="26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رعایت </a:t>
            </a:r>
            <a:r>
              <a:rPr lang="fa-IR" sz="2600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اصول بهداشت فردي و اجتماعی </a:t>
            </a:r>
            <a:r>
              <a:rPr lang="fa-IR" sz="2600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نوجوانان،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دانش آموزان، مربیان و اولیا باید مورد توجه قرارگیرد.</a:t>
            </a:r>
            <a:endParaRPr lang="fa-IR" sz="2600" dirty="0">
              <a:solidFill>
                <a:srgbClr val="000000"/>
              </a:solidFill>
              <a:latin typeface="B Mitra" panose="00000400000000000000" pitchFamily="2" charset="-78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34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473" y="5392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4" y="128338"/>
            <a:ext cx="11261557" cy="83435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پرسش و تمرین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64" y="927090"/>
            <a:ext cx="11659118" cy="5470357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-</a:t>
            </a: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پیشگیری </a:t>
            </a: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و کنترل</a:t>
            </a:r>
            <a:r>
              <a:rPr lang="en-US" sz="26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را تعریف </a:t>
            </a: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کنید</a:t>
            </a:r>
            <a:r>
              <a:rPr lang="fa-IR" sz="2600" dirty="0">
                <a:solidFill>
                  <a:prstClr val="black"/>
                </a:solidFill>
                <a:latin typeface="Calibri Light" panose="020F0302020204030204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2- سطوح </a:t>
            </a:r>
            <a:r>
              <a:rPr lang="fa-IR" sz="2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پیشگیری را توضیح </a:t>
            </a:r>
            <a:r>
              <a:rPr lang="fa-IR" sz="26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دهید</a:t>
            </a:r>
            <a:r>
              <a:rPr lang="fa-IR" sz="26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3- راههاي </a:t>
            </a:r>
            <a:r>
              <a:rPr lang="fa-IR" sz="26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پیشگیري از بیماریهاي </a:t>
            </a:r>
            <a:r>
              <a:rPr lang="fa-IR" sz="26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واگیر را نام ببرید.</a:t>
            </a:r>
            <a:endParaRPr lang="fa-IR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 فهرستی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توصیه های لازم برای پیشگیری از بیماری های واگیردار </a:t>
            </a: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</a:t>
            </a:r>
            <a:r>
              <a:rPr lang="fa-IR" sz="26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تهیه کنید.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6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5- با روش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ایفای نقش، اجرای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مسابقات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مختلف مانند،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مقاله نویسی،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خطاطی، نقاشی و غیره...در کلاس و مدرسه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می 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توانید درباره موضوع گفتگو و مرور کنید و به </a:t>
            </a:r>
            <a:r>
              <a:rPr lang="fa-IR" sz="2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تمرین ارائه مطالب با استفاده از آن ها بپردازید</a:t>
            </a:r>
            <a:r>
              <a:rPr lang="fa-IR" sz="2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fa-IR" sz="26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674" y="5455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4" y="365125"/>
            <a:ext cx="11149262" cy="838033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فهرست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منابع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9" y="1668379"/>
            <a:ext cx="11268518" cy="4729068"/>
          </a:xfrm>
        </p:spPr>
        <p:txBody>
          <a:bodyPr>
            <a:norm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700">
                <a:solidFill>
                  <a:prstClr val="black"/>
                </a:solidFill>
                <a:cs typeface="B Yagut" panose="00000400000000000000" pitchFamily="2" charset="-78"/>
              </a:rPr>
              <a:t>اداره سلامت نوجوانان و مدارس، بسته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آموزشی مراقبتهای ادغام یافته سلامت </a:t>
            </a:r>
            <a:r>
              <a:rPr lang="fa-IR" sz="2700">
                <a:solidFill>
                  <a:prstClr val="black"/>
                </a:solidFill>
                <a:cs typeface="B Yagut" panose="00000400000000000000" pitchFamily="2" charset="-78"/>
              </a:rPr>
              <a:t>نوجوان </a:t>
            </a:r>
            <a:r>
              <a:rPr lang="fa-IR" sz="2700" smtClean="0">
                <a:solidFill>
                  <a:prstClr val="black"/>
                </a:solidFill>
                <a:cs typeface="B Yagut" panose="00000400000000000000" pitchFamily="2" charset="-78"/>
              </a:rPr>
              <a:t>ومدارس،1396</a:t>
            </a:r>
            <a:endParaRPr lang="fa-IR" sz="27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دفتر سلامت جمعیت، خانواده و مدارس، اداره سلامت نوجوانان و مدارس،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راهنمای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بالینی و برنامه اجرایی تیم سلامت (ارایه خدمات رده سنی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5 تا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18 </a:t>
            </a:r>
            <a:r>
              <a:rPr lang="fa-IR" sz="27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سال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) ویژه غیر پزشک، 1396 </a:t>
            </a:r>
            <a:endParaRPr lang="fa-IR" sz="27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مرکز 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مدیریت بیــماریهای واگیــــر، وزارت بهداشت و درمان و آموزش پزشکی، مجموعه کتب آموزش بهورزی (پایه اوّل و پایه دوم)،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1398</a:t>
            </a: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سالهای </a:t>
            </a:r>
            <a:r>
              <a:rPr lang="fa-IR" sz="2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قبل</a:t>
            </a:r>
            <a:endParaRPr lang="fa-IR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/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36</a:t>
            </a:fld>
            <a:endParaRPr lang="en-US"/>
          </a:p>
        </p:txBody>
      </p:sp>
      <p:pic>
        <p:nvPicPr>
          <p:cNvPr id="5" name="Voice 11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32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6" y="1203159"/>
            <a:ext cx="10170695" cy="4347410"/>
          </a:xfrm>
        </p:spPr>
        <p:txBody>
          <a:bodyPr>
            <a:normAutofit/>
          </a:bodyPr>
          <a:lstStyle/>
          <a:p>
            <a:pPr marL="0" lv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en-US" sz="3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endParaRPr lang="fa-IR" sz="4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دانشگاه علوم پزشکی و خدمات بهداشتی درمانی استان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زنجان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پست الکترونیک: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B Yagut" panose="00000400000000000000" pitchFamily="2" charset="-78"/>
              </a:rPr>
              <a:t>m.roozbeh@sina.zums.ac.ir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1308"/>
            <a:ext cx="11357811" cy="9789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17" y="1796716"/>
            <a:ext cx="10819341" cy="466825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 smtClean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B Yagut" panose="00000400000000000000" pitchFamily="2" charset="-78"/>
              </a:rPr>
              <a:t>سطوح پیشگیری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راههاي پیشگیري از بیماریهاي </a:t>
            </a:r>
            <a:r>
              <a:rPr lang="fa-IR" sz="3000" dirty="0" smtClean="0">
                <a:solidFill>
                  <a:prstClr val="black"/>
                </a:solidFill>
                <a:latin typeface="BTitr,Bold"/>
                <a:ea typeface="Calibri" panose="020F0502020204030204" pitchFamily="34" charset="0"/>
                <a:cs typeface="B Yagut" panose="00000400000000000000" pitchFamily="2" charset="-78"/>
              </a:rPr>
              <a:t>واگیردار</a:t>
            </a:r>
            <a:endParaRPr lang="fa-IR" sz="30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توصیه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لازم برای پیشگیری از بیماری های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واگیردار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شایع در سنین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مدرسه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شرح وظایف فراگیران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000" dirty="0" smtClean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4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787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320841" y="529390"/>
            <a:ext cx="11710735" cy="8341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تعریف پیشگیری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41" y="1925053"/>
            <a:ext cx="11534275" cy="3433010"/>
          </a:xfrm>
        </p:spPr>
        <p:txBody>
          <a:bodyPr>
            <a:normAutofit fontScale="92500"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 یک </a:t>
            </a:r>
            <a:r>
              <a:rPr lang="fa-IR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مفهوم ساده یعنی کارهاي انجام شده براي جلوگیري از بروز یا انتشار بیماریها </a:t>
            </a:r>
            <a:endParaRPr lang="fa-IR" dirty="0" smtClean="0">
              <a:solidFill>
                <a:prstClr val="black"/>
              </a:solidFill>
              <a:latin typeface="BLotus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dirty="0">
              <a:solidFill>
                <a:prstClr val="black"/>
              </a:solidFill>
              <a:latin typeface="BLotus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 ولی  </a:t>
            </a:r>
            <a:r>
              <a:rPr lang="fa-IR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مفهوم متداول آن عبارت است از</a:t>
            </a:r>
            <a:r>
              <a:rPr lang="fa-IR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: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کلیۀ </a:t>
            </a:r>
            <a:r>
              <a:rPr lang="fa-IR" dirty="0">
                <a:solidFill>
                  <a:prstClr val="black"/>
                </a:solidFill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اقداماتی </a:t>
            </a:r>
            <a:r>
              <a:rPr lang="fa-IR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است كه به </a:t>
            </a:r>
            <a:r>
              <a:rPr lang="fa-IR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منظور </a:t>
            </a:r>
            <a:r>
              <a:rPr lang="fa-IR" dirty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جلوگيري از بروز، قطع يا آهسته كردن سير بيماري استفاده مي شود.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5</a:t>
            </a:fld>
            <a:endParaRPr lang="en-US"/>
          </a:p>
        </p:txBody>
      </p:sp>
      <p:pic>
        <p:nvPicPr>
          <p:cNvPr id="5" name="Voice 07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18" y="5919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3" y="224589"/>
            <a:ext cx="11229473" cy="962527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تعریف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کنترل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5" y="1187116"/>
            <a:ext cx="11229473" cy="5534359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 کنترل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کاهش مرگ و میر بیماري </a:t>
            </a: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(منطبق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بر اهداف از پیش تعیین </a:t>
            </a: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شده)</a:t>
            </a:r>
          </a:p>
          <a:p>
            <a:pPr marL="0" indent="0" algn="just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این مرحله ادامه دادن مداخله و اقدامات براي </a:t>
            </a: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حفظ :</a:t>
            </a:r>
          </a:p>
          <a:p>
            <a:pPr marL="0" indent="0" algn="r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کاهش موارد بیماري و مرگ و میر ناشی از آن مد نظر می باشد. </a:t>
            </a:r>
          </a:p>
          <a:p>
            <a:pPr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بعنوان </a:t>
            </a: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مثال: </a:t>
            </a:r>
          </a:p>
          <a:p>
            <a:pPr marL="0" indent="0" algn="just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- واکسیناسیون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در دامها در بیماري تب مالت </a:t>
            </a:r>
            <a:endParaRPr lang="fa-IR" dirty="0" smtClean="0">
              <a:latin typeface="BLotus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درمان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بیماران به منظور قطع </a:t>
            </a: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امکان سرایت </a:t>
            </a:r>
          </a:p>
          <a:p>
            <a:pPr algn="just" rtl="1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جدا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کردن افراد </a:t>
            </a:r>
            <a:r>
              <a:rPr lang="fa-IR" dirty="0" smtClean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بیمار، </a:t>
            </a:r>
            <a:r>
              <a:rPr lang="fa-IR" dirty="0">
                <a:latin typeface="BLotus"/>
                <a:ea typeface="Calibri" panose="020F0502020204030204" pitchFamily="34" charset="0"/>
                <a:cs typeface="B Yagut" panose="00000400000000000000" pitchFamily="2" charset="-78"/>
              </a:rPr>
              <a:t>اقدامات کنترل بیماریها می باشند</a:t>
            </a:r>
            <a:r>
              <a:rPr lang="en-US" dirty="0">
                <a:latin typeface="B Lotus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6</a:t>
            </a:fld>
            <a:endParaRPr lang="en-US"/>
          </a:p>
        </p:txBody>
      </p:sp>
      <p:pic>
        <p:nvPicPr>
          <p:cNvPr id="5" name="Voice 07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673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144380"/>
            <a:ext cx="11454063" cy="834188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ctr" rtl="1">
              <a:spcBef>
                <a:spcPts val="1000"/>
              </a:spcBef>
            </a:pPr>
            <a:r>
              <a:rPr lang="fa-IR" sz="4000" dirty="0" smtClean="0">
                <a:solidFill>
                  <a:prstClr val="black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سطوح پيشگيري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8568"/>
            <a:ext cx="11566358" cy="5293895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7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بر </a:t>
            </a:r>
            <a:r>
              <a:rPr lang="fa-IR" sz="27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پايه </a:t>
            </a:r>
            <a:r>
              <a:rPr lang="fa-IR" sz="27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مفهوم پیشگیری و با </a:t>
            </a:r>
            <a:r>
              <a:rPr lang="fa-IR" sz="27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توجه به مراحل متفاوت سير </a:t>
            </a:r>
            <a:r>
              <a:rPr lang="fa-IR" sz="27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بيماري، مي </a:t>
            </a:r>
            <a:r>
              <a:rPr lang="fa-IR" sz="27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توان براي پيشگيري سطوح متعددي قائل شد.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1) پيشگيري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نوع اول</a:t>
            </a:r>
            <a:r>
              <a:rPr lang="fa-IR" sz="24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(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Primary</a:t>
            </a:r>
            <a:r>
              <a:rPr lang="fa-IR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)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: بر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پيشگيري از بيماري در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اشخاص </a:t>
            </a:r>
            <a:r>
              <a:rPr lang="fa-IR" sz="2400" u="sng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سالم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توجه دارد.</a:t>
            </a:r>
            <a:endParaRPr lang="fa-IR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2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) پيشگيري نوع دوم (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Secondary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): بر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كساني كه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بيماري </a:t>
            </a:r>
            <a:r>
              <a:rPr lang="fa-IR" sz="2400" u="sng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درآن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ها ظاهر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شده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به عبارت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ديگر: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به مرحله قبل از بروزعلائم باليني مربوط است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موضوع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آن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شناسایی </a:t>
            </a:r>
            <a:r>
              <a:rPr lang="fa-IR" sz="2400" u="sng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بموقع و</a:t>
            </a:r>
            <a:r>
              <a:rPr lang="en-US" sz="2400" u="sng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sz="2400" u="sng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درمان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زودرس بيماري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ها قبل از ايجاد علائم و نشانه هاي واضح باليني است.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3) پيشگيري نوع سوم (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Tertiary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): مربوط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به مرحله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پيشرفت بيماري يا ايجاد ناتواني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است،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عبارت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است از </a:t>
            </a:r>
            <a:r>
              <a:rPr lang="fa-IR" sz="2400" u="sng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كاهش ناتواني و معلولیت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 تلاش براي بازگرداندن عملکرد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اعضاء آسیب </a:t>
            </a:r>
            <a:r>
              <a:rPr lang="fa-IR" sz="2400" dirty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دیدۀ بدن به حالت </a:t>
            </a:r>
            <a:r>
              <a:rPr lang="fa-IR" sz="2400" dirty="0" smtClean="0">
                <a:latin typeface="Tahoma" panose="020B060403050404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موثر. </a:t>
            </a: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7</a:t>
            </a:fld>
            <a:endParaRPr lang="en-US"/>
          </a:p>
        </p:txBody>
      </p:sp>
      <p:pic>
        <p:nvPicPr>
          <p:cNvPr id="5" name="Voice 077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63" y="5787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935" y="417095"/>
            <a:ext cx="11192929" cy="818147"/>
          </a:xfrm>
        </p:spPr>
        <p:txBody>
          <a:bodyPr>
            <a:noAutofit/>
          </a:bodyPr>
          <a:lstStyle/>
          <a:p>
            <a:pPr algn="ctr" rtl="1"/>
            <a:r>
              <a:rPr lang="fa-IR" sz="3200" b="0" dirty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بیماریهای </a:t>
            </a:r>
            <a:r>
              <a:rPr lang="fa-IR" sz="3200" b="0" dirty="0" smtClean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واگیر شایع </a:t>
            </a:r>
            <a:r>
              <a:rPr lang="fa-IR" sz="3200" b="0" dirty="0">
                <a:ln w="3175" cmpd="sng">
                  <a:noFill/>
                </a:ln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درسنین مدرسه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142" y="1925052"/>
            <a:ext cx="10741722" cy="4058653"/>
          </a:xfrm>
        </p:spPr>
        <p:txBody>
          <a:bodyPr>
            <a:noAutofit/>
          </a:bodyPr>
          <a:lstStyle/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500" dirty="0"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بیماری </a:t>
            </a:r>
            <a:r>
              <a:rPr lang="fa-IR" sz="2500" dirty="0" smtClean="0"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پدیکلوزیس</a:t>
            </a:r>
            <a:r>
              <a:rPr lang="fa-IR" sz="2500" dirty="0"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، گال و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کچلی</a:t>
            </a:r>
            <a:endParaRPr lang="fa-IR" sz="2500" dirty="0">
              <a:solidFill>
                <a:prstClr val="black"/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500" dirty="0">
                <a:solidFill>
                  <a:prstClr val="black"/>
                </a:solidFill>
                <a:latin typeface="Garamond" panose="02020404030301010803"/>
                <a:cs typeface="B Yagut" panose="00000400000000000000" pitchFamily="2" charset="-78"/>
              </a:rPr>
              <a:t>بیماری سل </a:t>
            </a: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گلودرد چرکی، سرماخوردگی و آنفلوآنزا</a:t>
            </a:r>
            <a:endParaRPr lang="fa-IR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بیماریهای انگلی دستگاه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گوارش، بیماریهای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اسهالی، هپاتیت های ویروسی خ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صوصا </a:t>
            </a:r>
            <a:r>
              <a:rPr lang="en-US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A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سرخک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سر خجه، اوریون و آبله مرغان</a:t>
            </a:r>
            <a:endParaRPr lang="fa-IR" sz="2500" dirty="0">
              <a:solidFill>
                <a:prstClr val="black"/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algn="r" rtl="1"/>
            <a:endParaRPr lang="en-US" sz="25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8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42" y="5839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27" y="589714"/>
            <a:ext cx="10515600" cy="821991"/>
          </a:xfrm>
        </p:spPr>
        <p:txBody>
          <a:bodyPr>
            <a:noAutofit/>
          </a:bodyPr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اقدامات پیشگیرانه بیماری </a:t>
            </a:r>
            <a:r>
              <a:rPr lang="fa-I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آبله مرغان</a:t>
            </a:r>
            <a: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90" y="1540042"/>
            <a:ext cx="11694694" cy="4816308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1- گزارش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موارد مشکوک بیماری به مرکز خدمات جامع سلامت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2- آموزش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به اطرافیان بیمار در مورد ضد عفونی کردن وسایل و لوزام بیمار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3- جداسازی بیمار در طول دوره واگیر در صورت امکان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4- آموزش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به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 و اطرافیان وی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درخصوص کوتاه کردن ناخن ها</a:t>
            </a: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5-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توصیه به </a:t>
            </a:r>
            <a:r>
              <a:rPr lang="fa-IR" u="sng" dirty="0">
                <a:solidFill>
                  <a:prstClr val="black"/>
                </a:solidFill>
                <a:cs typeface="B Yagut" panose="00000400000000000000" pitchFamily="2" charset="-78"/>
              </a:rPr>
              <a:t>حمام گرفتن </a:t>
            </a:r>
            <a:r>
              <a:rPr lang="fa-IR" u="sng" dirty="0" smtClean="0">
                <a:solidFill>
                  <a:prstClr val="black"/>
                </a:solidFill>
                <a:cs typeface="B Yagut" panose="00000400000000000000" pitchFamily="2" charset="-78"/>
              </a:rPr>
              <a:t>روزانه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 (با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آب ولرم)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برای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جلو گیری از اضافه شدن عفونت به تاول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ها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6- استفاده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از صابون های گلیسرینه بدون استفاده از لیف و کیسه و </a:t>
            </a:r>
            <a:r>
              <a:rPr lang="en-US" dirty="0" smtClean="0">
                <a:solidFill>
                  <a:prstClr val="black"/>
                </a:solidFill>
                <a:cs typeface="B Yagut" panose="00000400000000000000" pitchFamily="2" charset="-78"/>
              </a:rPr>
              <a:t>….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(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روی تاول ها کشیده نشود).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96"/>
            <a:ext cx="2470484" cy="271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7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418" y="5969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6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5NN7CDR5NKU2-831-1369</_dlc_DocId>
    <_dlc_DocIdUrl xmlns="1047730d-92e1-4018-9084-d932fd3a7f58">
      <Url>http://www.health.gov.ir/hnd/_layouts/DocIdRedir.aspx?ID=5NN7CDR5NKU2-831-1369</Url>
      <Description>5NN7CDR5NKU2-831-1369</Description>
    </_dlc_DocIdUrl>
  </documentManagement>
</p:properties>
</file>

<file path=customXml/itemProps1.xml><?xml version="1.0" encoding="utf-8"?>
<ds:datastoreItem xmlns:ds="http://schemas.openxmlformats.org/officeDocument/2006/customXml" ds:itemID="{2C88D24F-71C6-462D-A465-C43B146588E4}"/>
</file>

<file path=customXml/itemProps2.xml><?xml version="1.0" encoding="utf-8"?>
<ds:datastoreItem xmlns:ds="http://schemas.openxmlformats.org/officeDocument/2006/customXml" ds:itemID="{8D8BA76B-3630-484D-B398-61B27D6D48EA}"/>
</file>

<file path=customXml/itemProps3.xml><?xml version="1.0" encoding="utf-8"?>
<ds:datastoreItem xmlns:ds="http://schemas.openxmlformats.org/officeDocument/2006/customXml" ds:itemID="{9A69A229-D964-4B40-ADCB-5CFE5EDA325B}"/>
</file>

<file path=customXml/itemProps4.xml><?xml version="1.0" encoding="utf-8"?>
<ds:datastoreItem xmlns:ds="http://schemas.openxmlformats.org/officeDocument/2006/customXml" ds:itemID="{48350E58-EDFA-4B2F-94D7-20365FC55A2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2572</TotalTime>
  <Words>3371</Words>
  <Application>Microsoft Office PowerPoint</Application>
  <PresentationFormat>Widescreen</PresentationFormat>
  <Paragraphs>292</Paragraphs>
  <Slides>37</Slides>
  <Notes>1</Notes>
  <HiddenSlides>0</HiddenSlides>
  <MMClips>36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B Lotus</vt:lpstr>
      <vt:lpstr>B Mitra</vt:lpstr>
      <vt:lpstr>B Titr</vt:lpstr>
      <vt:lpstr>B Yagut</vt:lpstr>
      <vt:lpstr>BLotus</vt:lpstr>
      <vt:lpstr>BTitr,Bold</vt:lpstr>
      <vt:lpstr>Calibri</vt:lpstr>
      <vt:lpstr>Calibri Light</vt:lpstr>
      <vt:lpstr>Garamond</vt:lpstr>
      <vt:lpstr>Tahoma</vt:lpstr>
      <vt:lpstr>Times New Roman</vt:lpstr>
      <vt:lpstr>Wingdings</vt:lpstr>
      <vt:lpstr>Office Theme</vt:lpstr>
      <vt:lpstr>مراقبتهای ادغام یافته سلامت نوجوانان و مدارس</vt:lpstr>
      <vt:lpstr>مشخصات سند</vt:lpstr>
      <vt:lpstr> اهداف آموزشی</vt:lpstr>
      <vt:lpstr>فهرست عناوین</vt:lpstr>
      <vt:lpstr>تعریف پیشگیری</vt:lpstr>
      <vt:lpstr>تعریف کنترل</vt:lpstr>
      <vt:lpstr>سطوح پيشگيري</vt:lpstr>
      <vt:lpstr>PowerPoint Presentation</vt:lpstr>
      <vt:lpstr>  اقدامات پیشگیرانه بیماری آبله مرغان </vt:lpstr>
      <vt:lpstr>اقدامات پیشگیرانه بیماری سرخک و سرخجه</vt:lpstr>
      <vt:lpstr>اقدامات پیشگیرانه بیماری اوریون</vt:lpstr>
      <vt:lpstr> اقدامات پیشگیرانه بیماری آسکاریازیس </vt:lpstr>
      <vt:lpstr> اقدامات پیشگیرانه بیماری اکسیور (کرمک) </vt:lpstr>
      <vt:lpstr>اقدامات پیشگیرانه بیماری حصبه (تیفویید)</vt:lpstr>
      <vt:lpstr>اقدامات پیشگیرانه بیماری وبا (التور)</vt:lpstr>
      <vt:lpstr>اقدامات پیشگیرانه بیماری شیگلوز (اسهال خونی)</vt:lpstr>
      <vt:lpstr>اقدامات پیشگیرانه بیماری گلو درد چرکی</vt:lpstr>
      <vt:lpstr>اقدامات پیشگیرانه بیماری آنفلوانزا و سرما خوردگی</vt:lpstr>
      <vt:lpstr>اقدامات پیشگیرانه بیماری هپاتیت عفونی (نوع آ )</vt:lpstr>
      <vt:lpstr>اقدامات پیشگیرانه بیماری هپاتیت عفونی (نوع ب)</vt:lpstr>
      <vt:lpstr>اقدامات پیشگیرانه بیماری سل (سندرم سرفه مزمن)</vt:lpstr>
      <vt:lpstr>اقدامات پیشگیرانه بیماری کچلی (سر) </vt:lpstr>
      <vt:lpstr>اقدامات پیشگیرانه بیماری گال (جرب)</vt:lpstr>
      <vt:lpstr>توصیه های لازم برای پیشگیری از  بیماری های واگیر دار شایع در سنین مدرسه </vt:lpstr>
      <vt:lpstr>توصیه های پیشگیری از بیماری های واگیر دار</vt:lpstr>
      <vt:lpstr>ادامه - توصیه های پیشگیری از بیماری های واگیر دار</vt:lpstr>
      <vt:lpstr>ادامه - توصیه های پیشگیری از بیماری های واگیر دار</vt:lpstr>
      <vt:lpstr>ادامه - توصیه های پیشگیری از بیماری های واگیر دار</vt:lpstr>
      <vt:lpstr>ادامه - توصیه های پیشگیری از بیماری های واگیر دار</vt:lpstr>
      <vt:lpstr>ادامه - توصیه های پیشگیری از بیماری های واگیر دار</vt:lpstr>
      <vt:lpstr>ادامه - توصیه های پیشگیری از بیماری های واگیر دار</vt:lpstr>
      <vt:lpstr>ادامه - توصیه های پیشگیری از بیماری های واگیر دار</vt:lpstr>
      <vt:lpstr>شرح وظایف فراگیران در ارتباط با راههاي پیشگیري از بیماریهاي واگیردار</vt:lpstr>
      <vt:lpstr>خلاصه مطالب و نتیجه گیری</vt:lpstr>
      <vt:lpstr>پرسش و 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پیشگیری و کنترل بیماریهای واگیر</dc:title>
  <dc:creator>saide ahankar</dc:creator>
  <cp:lastModifiedBy>HCZ</cp:lastModifiedBy>
  <cp:revision>945</cp:revision>
  <dcterms:created xsi:type="dcterms:W3CDTF">2020-04-19T04:39:02Z</dcterms:created>
  <dcterms:modified xsi:type="dcterms:W3CDTF">2020-09-27T09:11:10Z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3a32a865-b3a6-45f7-8270-acb0e045a581</vt:lpwstr>
  </property>
</Properties>
</file>